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6" r:id="rId2"/>
    <p:sldId id="274" r:id="rId3"/>
    <p:sldId id="279" r:id="rId4"/>
    <p:sldId id="282" r:id="rId5"/>
    <p:sldId id="280" r:id="rId6"/>
    <p:sldId id="283" r:id="rId7"/>
    <p:sldId id="288" r:id="rId8"/>
    <p:sldId id="289" r:id="rId9"/>
    <p:sldId id="291" r:id="rId10"/>
    <p:sldId id="290" r:id="rId11"/>
    <p:sldId id="299" r:id="rId12"/>
    <p:sldId id="258" r:id="rId13"/>
    <p:sldId id="298" r:id="rId14"/>
    <p:sldId id="306" r:id="rId15"/>
    <p:sldId id="294" r:id="rId16"/>
    <p:sldId id="297" r:id="rId17"/>
    <p:sldId id="300" r:id="rId18"/>
    <p:sldId id="301" r:id="rId19"/>
    <p:sldId id="302" r:id="rId20"/>
    <p:sldId id="284" r:id="rId21"/>
    <p:sldId id="303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4" d="100"/>
          <a:sy n="84" d="100"/>
        </p:scale>
        <p:origin x="226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CB7AD-68CD-4C23-87AC-425762F6EEDF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62CF-8CD7-4DBF-97D6-6EF0CAAC4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62CF-8CD7-4DBF-97D6-6EF0CAAC42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ცენტრის რეკვიზიტები\BAN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ka-GE" sz="2800" b="1" dirty="0" smtClean="0"/>
              <a:t>ბენეფიციართა სოციალური რეაბილიტაციისა და დასაქმებისათვის მოეწყო სასათბურე მეურნეობა</a:t>
            </a:r>
            <a:endParaRPr lang="ru-RU" sz="2800" b="1" dirty="0"/>
          </a:p>
        </p:txBody>
      </p:sp>
      <p:pic>
        <p:nvPicPr>
          <p:cNvPr id="5124" name="Picture 4" descr="C:\Users\HP\Desktop\slaidistvis-damatebit\IMG_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1712">
            <a:off x="229380" y="2008463"/>
            <a:ext cx="2819400" cy="1879600"/>
          </a:xfrm>
          <a:prstGeom prst="rect">
            <a:avLst/>
          </a:prstGeom>
          <a:noFill/>
        </p:spPr>
      </p:pic>
      <p:pic>
        <p:nvPicPr>
          <p:cNvPr id="7" name="Picture 2" descr="C:\Users\HP\Desktop\LoGo 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571676" cy="457768"/>
          </a:xfrm>
          <a:prstGeom prst="rect">
            <a:avLst/>
          </a:prstGeom>
          <a:noFill/>
        </p:spPr>
      </p:pic>
      <p:pic>
        <p:nvPicPr>
          <p:cNvPr id="9" name="Picture 2" descr="C:\Users\HP\Desktop\slaidistvis-damatebit\IMG_01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75497">
            <a:off x="5707483" y="4144527"/>
            <a:ext cx="2969491" cy="1905000"/>
          </a:xfrm>
          <a:prstGeom prst="rect">
            <a:avLst/>
          </a:prstGeom>
          <a:noFill/>
        </p:spPr>
      </p:pic>
      <p:pic>
        <p:nvPicPr>
          <p:cNvPr id="5123" name="Picture 3" descr="C:\Users\HP\Desktop\slaidistvis-damatebit\IMG_0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558301"/>
            <a:ext cx="4800600" cy="255649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ka-GE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ka-GE" dirty="0" smtClean="0"/>
              <a:t>გაშენდა პაციენტთა ფსიქო-სოციალური რეაბილიტაციის მიზნით შრომა-თერაპიის ოთხი ობიექტი,  საერთო ფართობით </a:t>
            </a:r>
            <a:r>
              <a:rPr lang="ka-GE" b="1" dirty="0" smtClean="0"/>
              <a:t>1 954 კვ.მ</a:t>
            </a:r>
            <a:endParaRPr lang="ka-GE" dirty="0" smtClean="0"/>
          </a:p>
          <a:p>
            <a:pPr>
              <a:buFont typeface="Wingdings" pitchFamily="2" charset="2"/>
              <a:buChar char="q"/>
            </a:pPr>
            <a:r>
              <a:rPr lang="ka-GE" sz="2900" dirty="0" smtClean="0"/>
              <a:t>აშენდა </a:t>
            </a:r>
            <a:r>
              <a:rPr lang="ka-GE" sz="2900" b="1" dirty="0" smtClean="0"/>
              <a:t>30 კვ. მ</a:t>
            </a:r>
            <a:r>
              <a:rPr lang="ka-GE" sz="2900" dirty="0" smtClean="0"/>
              <a:t> საქვაბის ახალი შენობა (რომელიც მიღებულია ექსპლუატაციაში)</a:t>
            </a:r>
            <a:endParaRPr lang="en-US" sz="2900" dirty="0" smtClean="0"/>
          </a:p>
          <a:p>
            <a:endParaRPr lang="en-US" dirty="0"/>
          </a:p>
        </p:txBody>
      </p:sp>
      <p:pic>
        <p:nvPicPr>
          <p:cNvPr id="1027" name="Picture 3" descr="F:\ფოტოები (ნაკრები)\IMG_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575">
            <a:off x="7090687" y="1833345"/>
            <a:ext cx="1854200" cy="13906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HP\Desktop\arqivi-besostvis\saqvabe-photo\P9167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410200"/>
            <a:ext cx="1778000" cy="1333500"/>
          </a:xfrm>
          <a:prstGeom prst="rect">
            <a:avLst/>
          </a:prstGeom>
          <a:noFill/>
        </p:spPr>
      </p:pic>
      <p:pic>
        <p:nvPicPr>
          <p:cNvPr id="1030" name="Picture 6" descr="F:\arqivi-besostvis\(TUBIS KORPUSI) DAMATEBITI SHENOBA-NAGEBOBA) 18.05.16  fotomasala\P1011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858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445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000" b="1" dirty="0" smtClean="0"/>
              <a:t>2018 წლის 30 ოქტომბერს გაიხსნა  100 პაციენტზე გათვლილი </a:t>
            </a:r>
            <a:br>
              <a:rPr lang="ka-GE" sz="2000" b="1" dirty="0" smtClean="0"/>
            </a:br>
            <a:r>
              <a:rPr lang="ka-GE" sz="2000" dirty="0" smtClean="0"/>
              <a:t> </a:t>
            </a:r>
            <a:r>
              <a:rPr lang="ka-GE" sz="2000" b="1" dirty="0" smtClean="0"/>
              <a:t>2 585 კვ.მ ახალი სამედიცინო კორპუსი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571676" cy="457768"/>
          </a:xfrm>
          <a:prstGeom prst="rect">
            <a:avLst/>
          </a:prstGeom>
          <a:noFill/>
        </p:spPr>
      </p:pic>
      <p:pic>
        <p:nvPicPr>
          <p:cNvPr id="2050" name="Picture 2" descr="C:\Users\HP\Desktop\sachiro fotoebi\ახალი კორპუსის ინვენტარი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2895600" cy="1981200"/>
          </a:xfrm>
          <a:prstGeom prst="rect">
            <a:avLst/>
          </a:prstGeom>
          <a:noFill/>
        </p:spPr>
      </p:pic>
      <p:pic>
        <p:nvPicPr>
          <p:cNvPr id="2051" name="Picture 3" descr="C:\Users\HP\Desktop\sachiro fotoebi\ახალი კორპუსის ინვენტარი\da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639055"/>
            <a:ext cx="3200400" cy="2218945"/>
          </a:xfrm>
          <a:prstGeom prst="rect">
            <a:avLst/>
          </a:prstGeom>
          <a:noFill/>
        </p:spPr>
      </p:pic>
      <p:pic>
        <p:nvPicPr>
          <p:cNvPr id="11" name="Content Placeholder 5" descr="IMG_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673599"/>
            <a:ext cx="3276600" cy="2184401"/>
          </a:xfrm>
          <a:prstGeom prst="rect">
            <a:avLst/>
          </a:prstGeom>
        </p:spPr>
      </p:pic>
      <p:pic>
        <p:nvPicPr>
          <p:cNvPr id="12" name="Content Placeholder 4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914400"/>
            <a:ext cx="3200400" cy="2127540"/>
          </a:xfrm>
          <a:prstGeom prst="rect">
            <a:avLst/>
          </a:prstGeom>
        </p:spPr>
      </p:pic>
      <p:pic>
        <p:nvPicPr>
          <p:cNvPr id="9" name="Content Placeholder 8" descr="lika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362200" y="2590800"/>
            <a:ext cx="4438102" cy="235300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reklamis fotoebi\IMG_0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2400300" cy="1600200"/>
          </a:xfrm>
          <a:prstGeom prst="rect">
            <a:avLst/>
          </a:prstGeom>
          <a:noFill/>
        </p:spPr>
      </p:pic>
      <p:pic>
        <p:nvPicPr>
          <p:cNvPr id="2051" name="Picture 3" descr="C:\Users\HP\Desktop\reklamis fotoebi\IMG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4194">
            <a:off x="6781800" y="1752600"/>
            <a:ext cx="2362200" cy="1633728"/>
          </a:xfrm>
          <a:prstGeom prst="rect">
            <a:avLst/>
          </a:prstGeom>
          <a:noFill/>
        </p:spPr>
      </p:pic>
      <p:pic>
        <p:nvPicPr>
          <p:cNvPr id="2055" name="Picture 7" descr="F:\ფოტოები (ნაკრები)\IMG_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8729">
            <a:off x="6435645" y="4489122"/>
            <a:ext cx="2795016" cy="186334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8305800" cy="17526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ka-GE" dirty="0" smtClean="0"/>
              <a:t>შენობა აღჭურვილია სრულად თანამედროვე უახლესი დანადგარებით და ტექნიკით (მ.შ. ვენტილაცია, ცენტრალური გათბობა, სველი წერტილები ბენეფიციარის თითოეულ ოთახში და ა.შ)</a:t>
            </a:r>
          </a:p>
          <a:p>
            <a:pPr>
              <a:buNone/>
            </a:pPr>
            <a:endParaRPr lang="ka-G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 descr="IMG_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49255">
            <a:off x="914400" y="1905000"/>
            <a:ext cx="2590800" cy="1727201"/>
          </a:xfrm>
          <a:prstGeom prst="rect">
            <a:avLst/>
          </a:prstGeom>
        </p:spPr>
      </p:pic>
      <p:pic>
        <p:nvPicPr>
          <p:cNvPr id="2053" name="Picture 5" descr="C:\Users\HP\Desktop\reklamis fotoebi\IMG_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37702">
            <a:off x="460377" y="4876800"/>
            <a:ext cx="2896643" cy="1752600"/>
          </a:xfrm>
          <a:prstGeom prst="rect">
            <a:avLst/>
          </a:prstGeom>
          <a:noFill/>
        </p:spPr>
      </p:pic>
      <p:pic>
        <p:nvPicPr>
          <p:cNvPr id="2054" name="Picture 6" descr="F:\ფოტოები (ნაკრები)\IMG_0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029200"/>
            <a:ext cx="2743200" cy="1828800"/>
          </a:xfrm>
          <a:prstGeom prst="rect">
            <a:avLst/>
          </a:prstGeom>
          <a:noFill/>
        </p:spPr>
      </p:pic>
      <p:pic>
        <p:nvPicPr>
          <p:cNvPr id="2056" name="Picture 8" descr="F:\ფოტოები (ნაკრები)\IMG_0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3804" y="19812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P\Desktop\axal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9462">
            <a:off x="6535114" y="1748840"/>
            <a:ext cx="2621994" cy="2939148"/>
          </a:xfrm>
          <a:prstGeom prst="rect">
            <a:avLst/>
          </a:prstGeom>
          <a:noFill/>
        </p:spPr>
      </p:pic>
      <p:pic>
        <p:nvPicPr>
          <p:cNvPr id="3075" name="Picture 3" descr="C:\Users\HP\Desktop\axali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8419">
            <a:off x="2469172" y="4677133"/>
            <a:ext cx="2568522" cy="21346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6002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ka-GE" sz="2700" dirty="0" smtClean="0"/>
              <a:t>400 კვ.მეტრ ფართობზე, მოეწყო სპორტული და დღის აქტივობებისთვის განკუთვნილი ადგილი კალათბურთის, ფრენბურთის მოედნით და ჩოგბურთის სათამაშო მაგიდებით, სასეირნო და დასასვენებელი სივრცით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8" name="Picture 6" descr="C:\Users\HP\Desktop\axali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209800"/>
            <a:ext cx="4275156" cy="2518732"/>
          </a:xfrm>
          <a:prstGeom prst="rect">
            <a:avLst/>
          </a:prstGeom>
          <a:noFill/>
        </p:spPr>
      </p:pic>
      <p:pic>
        <p:nvPicPr>
          <p:cNvPr id="3074" name="Picture 2" descr="C:\Users\HP\Desktop\axali\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656395">
            <a:off x="0" y="1676400"/>
            <a:ext cx="2438400" cy="265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:\arqivi-besostvis\arqivi- iZulebitis korpusi\IMG_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6054">
            <a:off x="4724400" y="2057400"/>
            <a:ext cx="1828800" cy="13716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609600"/>
            <a:ext cx="4116388" cy="5516563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ka-GE" dirty="0" smtClean="0"/>
              <a:t>მიმდინარეობს შვიდი კორპუსის (საერთო ფართით 15 ათასი </a:t>
            </a:r>
            <a:r>
              <a:rPr lang="ka-GE" dirty="0" smtClean="0"/>
              <a:t>კვ.მეტრზე მეტი), </a:t>
            </a:r>
            <a:r>
              <a:rPr lang="ka-GE" dirty="0" smtClean="0"/>
              <a:t>როგორც ინტერიერის ასევე ექსტერიერის კაპიტალური შეკეთება, რეკონსტრუქცია </a:t>
            </a:r>
          </a:p>
          <a:p>
            <a:pPr lvl="0"/>
            <a:endParaRPr lang="ka-GE" dirty="0" smtClean="0"/>
          </a:p>
          <a:p>
            <a:pPr lvl="0">
              <a:buFont typeface="Wingdings" pitchFamily="2" charset="2"/>
              <a:buChar char="Ø"/>
            </a:pPr>
            <a:r>
              <a:rPr lang="ka-GE" dirty="0" smtClean="0"/>
              <a:t>დაწყებულია და სრულად იქნება აღჭურვილი დაწესებულება გათბობის ცენტრალური სისტემით და ვენტილაციით</a:t>
            </a:r>
            <a:endParaRPr lang="en-US" dirty="0"/>
          </a:p>
        </p:txBody>
      </p:sp>
      <p:pic>
        <p:nvPicPr>
          <p:cNvPr id="7" name="Content Placeholder 4" descr="DSC006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3048000" cy="1716524"/>
          </a:xfrm>
        </p:spPr>
      </p:pic>
      <p:pic>
        <p:nvPicPr>
          <p:cNvPr id="4098" name="Picture 2" descr="F:\arqivi-besostvis\arqivi- iZulebitis korpusi\IMG_8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811">
            <a:off x="7391399" y="1734836"/>
            <a:ext cx="1699331" cy="1274498"/>
          </a:xfrm>
          <a:prstGeom prst="rect">
            <a:avLst/>
          </a:prstGeom>
          <a:noFill/>
        </p:spPr>
      </p:pic>
      <p:pic>
        <p:nvPicPr>
          <p:cNvPr id="4105" name="Picture 9" descr="F:\ფოტოები (ნაკრები)\IMG_4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32916"/>
            <a:ext cx="3542288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ფოტოები (ნაკრები)\IMG_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2362200" cy="17716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ka-GE" dirty="0" smtClean="0"/>
              <a:t>დასრულების სტადიაზეა დღის აქტიურობებისთვის გათვლილი 220 კვ.მ ფართობის შენობა  (საერთო - ყველა ბენეფიციარის სარგებლობისათვის), რომელშიც ამჟამად სრულდება შიდა მოწყობითი სამუშაოები</a:t>
            </a:r>
          </a:p>
          <a:p>
            <a:pPr lvl="0"/>
            <a:endParaRPr lang="ka-GE" dirty="0" smtClean="0"/>
          </a:p>
          <a:p>
            <a:pPr>
              <a:buFont typeface="Wingdings" pitchFamily="2" charset="2"/>
              <a:buChar char="Ø"/>
            </a:pPr>
            <a:r>
              <a:rPr lang="ka-GE" dirty="0" smtClean="0"/>
              <a:t>მომზადებულია პროექტი და მიმდინარეობს კიდევ ერთი ახალი შენობის მშენებლობის მოსამზადებელი სამუშაოები, რომლის ფართობი პროექტის მიხედვით შეადგენს </a:t>
            </a:r>
            <a:r>
              <a:rPr lang="en-US" dirty="0" smtClean="0"/>
              <a:t>175 </a:t>
            </a:r>
            <a:r>
              <a:rPr lang="ka-GE" dirty="0" smtClean="0"/>
              <a:t>კვ.მ-ს</a:t>
            </a:r>
            <a:endParaRPr lang="en-US" dirty="0"/>
          </a:p>
        </p:txBody>
      </p:sp>
      <p:pic>
        <p:nvPicPr>
          <p:cNvPr id="5122" name="Picture 2" descr="F:\ფოტოები (ნაკრები)\IMG_44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133600" cy="1600200"/>
          </a:xfrm>
          <a:prstGeom prst="rect">
            <a:avLst/>
          </a:prstGeom>
          <a:noFill/>
        </p:spPr>
      </p:pic>
      <p:pic>
        <p:nvPicPr>
          <p:cNvPr id="5124" name="Picture 4" descr="C:\Users\HP\Desktop\mak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68464"/>
            <a:ext cx="4002963" cy="2832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rmAutofit/>
          </a:bodyPr>
          <a:lstStyle/>
          <a:p>
            <a:pPr lvl="0"/>
            <a:endParaRPr lang="ka-GE" dirty="0" smtClean="0">
              <a:solidFill>
                <a:schemeClr val="accent2"/>
              </a:solidFill>
            </a:endParaRPr>
          </a:p>
          <a:p>
            <a:r>
              <a:rPr lang="ka-GE" sz="3800" b="1" dirty="0" smtClean="0"/>
              <a:t>შპს „ბ&amp;ნ მედის“აღნიშნულ სამუშაოებზე და ინვენტარის შეძენაზე დახარჯულია  3 მილიონ ლარზე მეტი თანხა</a:t>
            </a:r>
            <a:endParaRPr lang="en-US" sz="3800" b="1" dirty="0" smtClean="0"/>
          </a:p>
          <a:p>
            <a:pPr lvl="0"/>
            <a:endParaRPr lang="ka-GE" b="1" dirty="0" smtClean="0"/>
          </a:p>
          <a:p>
            <a:pPr lvl="0"/>
            <a:r>
              <a:rPr lang="ka-GE" sz="2800" b="1" dirty="0" smtClean="0"/>
              <a:t>მიმდინარეობს მოლაპარაკებები მიწის ფართობების შეძენაზე დასავლეთ საქართველოს სხვადასვა ქალაქში 4 საცხოვრისის ასაშენებლად</a:t>
            </a:r>
          </a:p>
          <a:p>
            <a:pPr lvl="0"/>
            <a:endParaRPr lang="en-US" sz="2800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rmAutofit fontScale="70000" lnSpcReduction="20000"/>
          </a:bodyPr>
          <a:lstStyle/>
          <a:p>
            <a:r>
              <a:rPr lang="ka-GE" dirty="0" smtClean="0"/>
              <a:t> რაც შეეხება  ხელშეკრულებით ნაკისრ ვალდებულებას, კერძოდ, დამატებით არანაკლებ 2 ერთეული, ჯამში 2400 კვ.მ ფართობის მქონე შენობა ნაგებობების მშენებლობა და ექსპლუატაციაში მიღება, აღჭურვა დაფუნქციონირების დაწყება, შესრულებულია</a:t>
            </a:r>
          </a:p>
          <a:p>
            <a:endParaRPr lang="ka-GE" dirty="0" smtClean="0"/>
          </a:p>
          <a:p>
            <a:pPr lvl="0"/>
            <a:r>
              <a:rPr lang="ka-GE" dirty="0" smtClean="0"/>
              <a:t>როგორც ზემოთ ავღნიშნეთ, უკვე აშენებულია: 100  ბენეფიციარზე გათვლილი </a:t>
            </a:r>
            <a:r>
              <a:rPr lang="ka-GE" b="1" dirty="0" smtClean="0"/>
              <a:t>2 585 </a:t>
            </a:r>
            <a:r>
              <a:rPr lang="ka-GE" dirty="0" smtClean="0"/>
              <a:t>კვ.მ ფართობის შენობა, საქვაბის </a:t>
            </a:r>
            <a:r>
              <a:rPr lang="ka-GE" b="1" dirty="0" smtClean="0"/>
              <a:t>30</a:t>
            </a:r>
            <a:r>
              <a:rPr lang="ka-GE" dirty="0" smtClean="0"/>
              <a:t> კვ.მ </a:t>
            </a:r>
            <a:r>
              <a:rPr lang="ka-GE" dirty="0"/>
              <a:t>ფართობის შენობა, გაშენდა პაციენტთა ფსიქო-სოციალური რეაბილიტაციის მიზნით შრომა-თერაპიის ოთხი ობიექტი,  საერთო ფართობით </a:t>
            </a:r>
            <a:r>
              <a:rPr lang="ka-GE" b="1" dirty="0"/>
              <a:t>1 954 </a:t>
            </a:r>
            <a:r>
              <a:rPr lang="ka-GE" b="1" dirty="0" smtClean="0"/>
              <a:t>კვ.მ, </a:t>
            </a:r>
            <a:r>
              <a:rPr lang="ka-GE" dirty="0" smtClean="0"/>
              <a:t>დასრულების სტადიაშია </a:t>
            </a:r>
            <a:r>
              <a:rPr lang="ka-GE" dirty="0"/>
              <a:t>დღის აქტიურობებისთვის გათვლილი </a:t>
            </a:r>
            <a:r>
              <a:rPr lang="ka-GE" b="1" dirty="0" smtClean="0"/>
              <a:t>220 </a:t>
            </a:r>
            <a:r>
              <a:rPr lang="ka-GE" dirty="0" smtClean="0"/>
              <a:t>კვ.მ ფართობის ახალი შენობა და მიმდინარეობს მოსამზადებელი სამუშაოები </a:t>
            </a:r>
            <a:r>
              <a:rPr lang="ka-GE" b="1" dirty="0" smtClean="0"/>
              <a:t>175 </a:t>
            </a:r>
            <a:r>
              <a:rPr lang="ka-GE" dirty="0" smtClean="0"/>
              <a:t>კვ.მ ფართობის ახალი შენობის ასაშენებლად (ამ შენობების საერთო ფართობი შეადგენს </a:t>
            </a:r>
            <a:r>
              <a:rPr lang="ka-GE" b="1" dirty="0" smtClean="0"/>
              <a:t>4 964 </a:t>
            </a:r>
            <a:r>
              <a:rPr lang="ka-GE" dirty="0" smtClean="0"/>
              <a:t>კვ.მეტრს)</a:t>
            </a:r>
            <a:endParaRPr lang="ka-GE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a-GE" dirty="0" smtClean="0"/>
              <a:t> </a:t>
            </a:r>
            <a:endParaRPr lang="en-US" dirty="0" smtClean="0"/>
          </a:p>
          <a:p>
            <a:r>
              <a:rPr lang="ka-GE" dirty="0" smtClean="0"/>
              <a:t>         სახელმწიფო ქონების ეროვნულ სააგენტოში 2016 წლის 20 იანვრის ნასყიდობის ხელშეკრულებით განსაზღვრულ ვადაში წარდგენილი იქნა აუდიტორული დასკვნა - დამოუკიდებელი მარწმუნებელი ანგარიში, რომელიც შედგენილი იქნა აუდიტორული კომპანიის მიერ, რომელიც რეგისტრირებულია აუდიტორული ფირმების რეესტრში და რომელსაც მინიჭებული აქვს სდპ აუდიტის უფლებამოსილება </a:t>
            </a:r>
          </a:p>
          <a:p>
            <a:endParaRPr lang="ka-GE" dirty="0" smtClean="0"/>
          </a:p>
          <a:p>
            <a:r>
              <a:rPr lang="ka-GE" dirty="0" smtClean="0"/>
              <a:t>დასკვნით დადასტურებულია, რომ ჩვენს მიერ სრულად სრულდება 2016 წლის 20 იანვრის ნასყიდობის ხელშეკრულებით ნაკისრი ვალდებულებები</a:t>
            </a:r>
          </a:p>
          <a:p>
            <a:endParaRPr lang="en-US" dirty="0" smtClean="0"/>
          </a:p>
          <a:p>
            <a:r>
              <a:rPr lang="ka-GE" dirty="0" smtClean="0"/>
              <a:t>   ამასთანავე , ჩვენს კომპანიაში  ნასყიდობის ხელშეკრულებით ნაკისრი ვალდებულებების შესრულების მდგომარეობის შემოწმების მიზნით სახელმწიფო ქონების ეროვნული სააგენტოს მიერ პერიოდულად ტარდება მონიტორინგი.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 smtClean="0"/>
              <a:t>ცვლილებების ბიზნეს</a:t>
            </a:r>
            <a:r>
              <a:rPr lang="en-US" sz="3200" b="1" smtClean="0"/>
              <a:t> </a:t>
            </a:r>
            <a:r>
              <a:rPr lang="ka-GE" sz="3200" b="1" smtClean="0"/>
              <a:t>გეგმა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ka-GE" sz="2400" dirty="0" smtClean="0"/>
              <a:t>წარმოგიდგენთ შპს “ბ&amp;ნ”–ის მიერ, შპს აკად. ბ. ნანეიშვილის სახ. ფსიქიკური ჯანმრთელობის ეროვნულ ცენტრში განსახორციელებელი  საინვესტიციო ვალდებულებების ცვლილებების პროექტს</a:t>
            </a:r>
          </a:p>
          <a:p>
            <a:pPr algn="just"/>
            <a:endParaRPr lang="ka-GE" sz="2400" dirty="0" smtClean="0"/>
          </a:p>
          <a:p>
            <a:pPr>
              <a:buFont typeface="Wingdings" pitchFamily="2" charset="2"/>
              <a:buChar char="q"/>
            </a:pPr>
            <a:r>
              <a:rPr lang="ka-GE" sz="2400" dirty="0" smtClean="0"/>
              <a:t>პროექტი ითვალისწინებს, 2016 წლის 20 იანვრის ნასყიდობის ხელშეკრულებით ნაკისრი ვალდებულებების  შესაბამისობაში მოყვანას ქვეყნის ფსიქიკური  ჯანმრთელობის განვითარების 2015–2020 წლების სტრატეგიულ გეგმასთან</a:t>
            </a:r>
            <a:endParaRPr lang="ru-RU" sz="2400" dirty="0"/>
          </a:p>
        </p:txBody>
      </p:sp>
      <p:pic>
        <p:nvPicPr>
          <p:cNvPr id="4" name="Picture 2" descr="C:\Users\HP\Desktop\LoGo 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304800"/>
            <a:ext cx="571676" cy="457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65238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ცენტრის სფუნქციონირება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a-GE" sz="2800" b="1" dirty="0" smtClean="0"/>
              <a:t>ცენტრში ყოველთვიურად  მომსახურებას იღებს </a:t>
            </a:r>
            <a:br>
              <a:rPr lang="ka-GE" sz="2800" b="1" dirty="0" smtClean="0"/>
            </a:br>
            <a:r>
              <a:rPr lang="ka-GE" sz="2800" b="1" dirty="0" smtClean="0"/>
              <a:t>საშუალოდ   500  ბენეფიციარი </a:t>
            </a:r>
          </a:p>
          <a:p>
            <a:pPr algn="just"/>
            <a:endParaRPr lang="ka-GE" sz="2600" dirty="0" smtClean="0"/>
          </a:p>
          <a:p>
            <a:pPr algn="just"/>
            <a:r>
              <a:rPr lang="ka-GE" sz="2600" dirty="0" smtClean="0"/>
              <a:t>საშუალოდ 260 ბენეფიციარი მომსახურებას იღებს საქართველოს სსსკ  191–ე მუხლის საფუძველზე</a:t>
            </a:r>
          </a:p>
          <a:p>
            <a:pPr algn="just"/>
            <a:endParaRPr lang="ka-GE" sz="2600" dirty="0" smtClean="0"/>
          </a:p>
          <a:p>
            <a:pPr algn="just">
              <a:buNone/>
            </a:pPr>
            <a:endParaRPr lang="ru-RU" sz="2600" dirty="0" smtClean="0"/>
          </a:p>
          <a:p>
            <a:r>
              <a:rPr lang="ka-GE" sz="2600" dirty="0" smtClean="0">
                <a:solidFill>
                  <a:srgbClr val="FF0000"/>
                </a:solidFill>
              </a:rPr>
              <a:t> </a:t>
            </a:r>
            <a:r>
              <a:rPr lang="ka-GE" sz="2600" dirty="0" smtClean="0"/>
              <a:t>დაახლოებით 70–80 ბენეფიციარი, რომელიც სარგებლობს გრძელვადიანი სტაციონარული   პროგრამით არ საჭიროებს სტაციონარულ ფსიქიატრიულ დახმარებას და შესაბამისი საცხოვრებელი  ან/და  მხარდამჭერი  გარემო– პირობების არსებობის შემთხვევაში შესაძლებელია  მათი სათემო პირობებში მომსახურება </a:t>
            </a:r>
            <a:endParaRPr lang="ru-RU" sz="2600" dirty="0" smtClean="0"/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187" y="228600"/>
            <a:ext cx="761289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65238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ცენტრის სფუნქციონირება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/>
          </a:bodyPr>
          <a:lstStyle/>
          <a:p>
            <a:pPr algn="just"/>
            <a:r>
              <a:rPr lang="ka-GE" sz="2600" dirty="0" smtClean="0"/>
              <a:t>ფსიქიკური დარღვევების მქონე (შშმ) პირთა თავშესაფრით უზრუნველყოფის კომპონენტით სარგებლობს 100 ბენეფიციარი</a:t>
            </a:r>
          </a:p>
          <a:p>
            <a:pPr algn="just"/>
            <a:endParaRPr lang="ka-GE" sz="2600" dirty="0" smtClean="0"/>
          </a:p>
          <a:p>
            <a:pPr algn="just"/>
            <a:r>
              <a:rPr lang="ka-GE" sz="2600" dirty="0" smtClean="0"/>
              <a:t>თვეში საშუალოდ  მწვავე სტაციონირების 130 შემთხვევაა</a:t>
            </a:r>
          </a:p>
          <a:p>
            <a:pPr algn="just"/>
            <a:endParaRPr lang="ka-GE" sz="2600" dirty="0" smtClean="0"/>
          </a:p>
          <a:p>
            <a:pPr algn="just"/>
            <a:endParaRPr lang="ka-GE" sz="2600" dirty="0" smtClean="0"/>
          </a:p>
          <a:p>
            <a:pPr algn="just"/>
            <a:r>
              <a:rPr lang="ka-GE" sz="2600" dirty="0" smtClean="0"/>
              <a:t>საშუალოდ 20–25 ბენეფიციარი სარგებლობს ალკოჰოლით დაავადებულ პაციენტთა მკურნალობის პროგრამით</a:t>
            </a:r>
            <a:endParaRPr lang="ka-GE" sz="2600" dirty="0" smtClean="0">
              <a:solidFill>
                <a:srgbClr val="FF0000"/>
              </a:solidFill>
            </a:endParaRPr>
          </a:p>
          <a:p>
            <a:pPr algn="just"/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187" y="228600"/>
            <a:ext cx="761289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639762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ახალი  ვალდებულებები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ka-GE" sz="2600" dirty="0" smtClean="0"/>
              <a:t>თემში</a:t>
            </a:r>
            <a:r>
              <a:rPr lang="ka-GE" sz="2000" dirty="0" smtClean="0"/>
              <a:t> </a:t>
            </a:r>
            <a:r>
              <a:rPr lang="ka-GE" sz="2400" dirty="0" smtClean="0"/>
              <a:t>ინტეგრირებულად ავაშენებთ და კეთილმოვაწყობთ თანამედროვე სტანდარტების შესაბამის ოთხ ერთეულ, 24 ბენეფიციარზე გათვლილ საცხოვრისს (ფოთში 1; სენაკში 1; ქუთაისში 2).  ლოკაციები შერჩეულია  სათემო ფსიქიატრიული სერვისების გეოგრაფიული ხელმისაწვდომობის გათვალისწინებით.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ka-GE" sz="2400" smtClean="0"/>
              <a:t>მიმდინარეობს ფართების გაახლება და კეთილმოწყობა </a:t>
            </a:r>
            <a:r>
              <a:rPr lang="ka-GE" sz="2400" dirty="0" smtClean="0"/>
              <a:t>იძულებით და არანებაყოფილობით მკურნალობაზე მყოფი ბენეფიციარებისათვის, რომლებიც ჩვენთან  მომსახურებას  იღებენ საქართველოს  სსსკ  191–ე მუხლის საფუძველზე, განკუთვნილ კორპუსებს.</a:t>
            </a:r>
          </a:p>
          <a:p>
            <a:pPr>
              <a:buFont typeface="Wingdings" pitchFamily="2" charset="2"/>
              <a:buChar char="q"/>
            </a:pPr>
            <a:r>
              <a:rPr lang="ka-GE" sz="2400" dirty="0" smtClean="0"/>
              <a:t>უზრუნველვყოფთ ახალი ტიპის სერვისისათვის (საცხოვრისი) შესაბამისი პერსონალის მომზადება/გადამზადების საკითხებს.</a:t>
            </a:r>
          </a:p>
        </p:txBody>
      </p:sp>
      <p:pic>
        <p:nvPicPr>
          <p:cNvPr id="4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724076" cy="579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ka-GE" dirty="0" smtClean="0"/>
              <a:t>გმადლობთ ყურადღებისთვის!</a:t>
            </a:r>
            <a:endParaRPr lang="ru-RU" dirty="0"/>
          </a:p>
        </p:txBody>
      </p:sp>
      <p:pic>
        <p:nvPicPr>
          <p:cNvPr id="3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762000"/>
            <a:ext cx="3048000" cy="24406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ka-GE" sz="3600" b="1" dirty="0" smtClean="0"/>
              <a:t>საინვესტიციო  ვალდებულებები</a:t>
            </a:r>
            <a:br>
              <a:rPr lang="ka-GE" sz="3600" b="1" dirty="0" smtClean="0"/>
            </a:br>
            <a:r>
              <a:rPr lang="ka-GE" sz="2000" b="1" dirty="0" smtClean="0"/>
              <a:t>(2016წლის 20 იანვრის ნასყიდობის ხელშეკრულებით</a:t>
            </a:r>
            <a:r>
              <a:rPr lang="ka-GE" sz="2700" b="1" dirty="0" smtClean="0"/>
              <a:t>)</a:t>
            </a:r>
            <a:endParaRPr lang="ru-RU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sz="2600" dirty="0" smtClean="0"/>
              <a:t>700 საწოლზე გათვლილი,სამედიცინო დაწესებულების შექმნა</a:t>
            </a:r>
          </a:p>
          <a:p>
            <a:pPr>
              <a:buFont typeface="Wingdings" pitchFamily="2" charset="2"/>
              <a:buChar char="Ø"/>
            </a:pPr>
            <a:r>
              <a:rPr lang="ka-GE" sz="2600" dirty="0" smtClean="0"/>
              <a:t>არანაკლებ ორი შენობა–ნაგებობის მშენებლობა, საერთო ფართით არანაკლებ 2400 მ</a:t>
            </a:r>
            <a:r>
              <a:rPr lang="ka-GE" sz="2600" baseline="30000" dirty="0" smtClean="0"/>
              <a:t>2</a:t>
            </a:r>
            <a:r>
              <a:rPr lang="ka-GE" sz="2600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ka-GE" sz="2600" dirty="0" smtClean="0"/>
              <a:t>50 წლით შენარჩუნდეს სამედიცინო პროფილი, მათ შორის: ფსიქიკური ჯანმრთელობის სფეროში არსებული შესაბამისი (ამბულატორიული და სტაციონარული, ტუბერკულოზის მართვის, ალკოჰოლის მიღებით გამოწვეული ფსიქიკური და ქცევითი აშლილობების, არანებაყოფლობითი ფსიქიატრიული სტაციონარული  მომსახურებისა და ფსიქიკური აშლილობის მქონე პირთა თავშესაფრი) სერვისების მიწოდება</a:t>
            </a:r>
          </a:p>
          <a:p>
            <a:pPr>
              <a:buFont typeface="Wingdings" pitchFamily="2" charset="2"/>
              <a:buChar char="Ø"/>
            </a:pPr>
            <a:r>
              <a:rPr lang="ka-GE" sz="2600" dirty="0" smtClean="0"/>
              <a:t>კეთილმოეწყოს  არანაკლებ 2 ერთული (არანაკლებ 2400 მ</a:t>
            </a:r>
            <a:r>
              <a:rPr lang="ka-GE" sz="2600" baseline="30000" dirty="0" smtClean="0"/>
              <a:t>2</a:t>
            </a:r>
            <a:r>
              <a:rPr lang="ka-GE" sz="2600" dirty="0" smtClean="0"/>
              <a:t>) ფართი, „ფსიქიატრიული დახმარების შესახებ“ საქართველოს კანონის 22-ე მუხლით გათვალისწინებული ფსიქიატრიული დახმარების გაწევისათვის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endParaRPr lang="ka-GE" sz="26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ka-GE" sz="2400" dirty="0" smtClean="0"/>
          </a:p>
          <a:p>
            <a:endParaRPr lang="ru-RU" sz="2400" dirty="0"/>
          </a:p>
        </p:txBody>
      </p:sp>
      <p:pic>
        <p:nvPicPr>
          <p:cNvPr id="4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"/>
            <a:ext cx="571676" cy="457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საინვესტიციო ვალდებულებების ფარგლებში ჩატარებული სამუშაოები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a-GE" sz="2000" dirty="0" smtClean="0"/>
              <a:t>სრულად გამოიცვალა ყველა შენობა–ნაგებობის სახურავი (საერთო ფართით 7,531მ</a:t>
            </a:r>
            <a:r>
              <a:rPr lang="ka-GE" sz="2000" baseline="30000" dirty="0" smtClean="0"/>
              <a:t>2</a:t>
            </a:r>
            <a:r>
              <a:rPr lang="ka-GE" sz="2000" dirty="0" smtClean="0"/>
              <a:t> )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 descr="F:\IMG_6491.MOV.Still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3560"/>
            <a:ext cx="8305800" cy="2818039"/>
          </a:xfrm>
          <a:prstGeom prst="rect">
            <a:avLst/>
          </a:prstGeom>
          <a:noFill/>
        </p:spPr>
      </p:pic>
      <p:pic>
        <p:nvPicPr>
          <p:cNvPr id="5" name="Picture 2" descr="C:\Users\HP\Desktop\LoGo 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28600"/>
            <a:ext cx="571676" cy="457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ka-GE" sz="2200" b="1" dirty="0" smtClean="0"/>
              <a:t>მთლიანად გამოიცვალა მიწისქვეშა წყალ–გაყვანილობა და საკანალიზაციო სისტემა; </a:t>
            </a:r>
            <a:br>
              <a:rPr lang="ka-GE" sz="2200" b="1" dirty="0" smtClean="0"/>
            </a:br>
            <a:r>
              <a:rPr lang="ka-GE" sz="2200" b="1" dirty="0" smtClean="0"/>
              <a:t>მაგისტრალზე დაერთების ადგილებზე მოეწყო ბიო- საკანალიზაციო სისტემები</a:t>
            </a:r>
            <a:r>
              <a:rPr lang="en-US" sz="2200" b="1" dirty="0" smtClean="0"/>
              <a:t> </a:t>
            </a:r>
            <a:r>
              <a:rPr lang="ka-GE" sz="2200" b="1" dirty="0" smtClean="0"/>
              <a:t> და  ანტისეპტიკები; </a:t>
            </a:r>
            <a:r>
              <a:rPr lang="ka-GE" sz="2400" b="1" dirty="0" smtClean="0"/>
              <a:t/>
            </a:r>
            <a:br>
              <a:rPr lang="ka-GE" sz="2400" b="1" dirty="0" smtClean="0"/>
            </a:b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ka-GE" sz="1800" dirty="0" smtClean="0"/>
          </a:p>
          <a:p>
            <a:pPr>
              <a:buNone/>
            </a:pPr>
            <a:r>
              <a:rPr lang="ka-GE" sz="1800" dirty="0" smtClean="0"/>
              <a:t> </a:t>
            </a:r>
            <a:endParaRPr lang="ru-RU" sz="1800" dirty="0"/>
          </a:p>
        </p:txBody>
      </p:sp>
      <p:pic>
        <p:nvPicPr>
          <p:cNvPr id="4" name="Picture 2" descr="C:\Users\HP\Desktop\LoGo 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4" y="228600"/>
            <a:ext cx="571676" cy="457768"/>
          </a:xfrm>
          <a:prstGeom prst="rect">
            <a:avLst/>
          </a:prstGeom>
          <a:noFill/>
        </p:spPr>
      </p:pic>
      <p:pic>
        <p:nvPicPr>
          <p:cNvPr id="4101" name="Picture 5" descr="C:\Users\HP\Desktop\slaidistvis-damatebit\P813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2768600" cy="2076450"/>
          </a:xfrm>
          <a:prstGeom prst="rect">
            <a:avLst/>
          </a:prstGeom>
          <a:noFill/>
        </p:spPr>
      </p:pic>
      <p:pic>
        <p:nvPicPr>
          <p:cNvPr id="4102" name="Picture 6" descr="C:\Users\HP\Desktop\slaidistvis-damatebit\P8132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2743200" cy="2057400"/>
          </a:xfrm>
          <a:prstGeom prst="rect">
            <a:avLst/>
          </a:prstGeom>
          <a:noFill/>
        </p:spPr>
      </p:pic>
      <p:pic>
        <p:nvPicPr>
          <p:cNvPr id="4103" name="Picture 7" descr="C:\Users\HP\Desktop\slaidistvis-damatebit\sakanalizaci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419600"/>
            <a:ext cx="2286000" cy="20940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ka-GE" sz="2200" b="1" dirty="0" smtClean="0"/>
              <a:t>სასამართლო ფსიქიატრიული კორპუსისთვის დამონტაჟდა გათბობისა და ცხელი წყლით მომარაგების სრულიად ახალი სისტემა</a:t>
            </a:r>
            <a:r>
              <a:rPr lang="ka-GE" dirty="0" smtClean="0"/>
              <a:t/>
            </a:r>
            <a:br>
              <a:rPr lang="ka-GE" dirty="0" smtClean="0"/>
            </a:br>
            <a:endParaRPr lang="ru-RU" dirty="0"/>
          </a:p>
        </p:txBody>
      </p:sp>
      <p:pic>
        <p:nvPicPr>
          <p:cNvPr id="1026" name="Picture 2" descr="C:\Users\HP\Desktop\macivrebi,saqvabeebi\IMG_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616200" cy="1962150"/>
          </a:xfrm>
          <a:prstGeom prst="rect">
            <a:avLst/>
          </a:prstGeom>
          <a:noFill/>
        </p:spPr>
      </p:pic>
      <p:pic>
        <p:nvPicPr>
          <p:cNvPr id="1027" name="Picture 3" descr="C:\Users\HP\Desktop\macivrebi,saqvabeebi\IMG_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3429000" cy="2209800"/>
          </a:xfrm>
          <a:prstGeom prst="rect">
            <a:avLst/>
          </a:prstGeom>
          <a:noFill/>
        </p:spPr>
      </p:pic>
      <p:pic>
        <p:nvPicPr>
          <p:cNvPr id="1029" name="Picture 5" descr="C:\Users\HP\Desktop\macivrebi,saqvabeebi\IMG_1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16339"/>
            <a:ext cx="3352800" cy="2074661"/>
          </a:xfrm>
          <a:prstGeom prst="rect">
            <a:avLst/>
          </a:prstGeom>
          <a:noFill/>
        </p:spPr>
      </p:pic>
      <p:pic>
        <p:nvPicPr>
          <p:cNvPr id="1031" name="Picture 7" descr="C:\Users\HP\Desktop\macivrebi,saqvabeebi\IMG_1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24400"/>
            <a:ext cx="3124200" cy="2057400"/>
          </a:xfrm>
          <a:prstGeom prst="rect">
            <a:avLst/>
          </a:prstGeom>
          <a:noFill/>
        </p:spPr>
      </p:pic>
      <p:pic>
        <p:nvPicPr>
          <p:cNvPr id="4098" name="Picture 2" descr="C:\Users\HP\Desktop\sachiro fotoebi\IMG_010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10000"/>
            <a:ext cx="3301095" cy="1871556"/>
          </a:xfrm>
          <a:prstGeom prst="rect">
            <a:avLst/>
          </a:prstGeom>
          <a:noFill/>
        </p:spPr>
      </p:pic>
      <p:pic>
        <p:nvPicPr>
          <p:cNvPr id="1028" name="Picture 4" descr="C:\Users\HP\Desktop\macivrebi,saqvabeebi\IMG_11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343400"/>
            <a:ext cx="3313034" cy="2241369"/>
          </a:xfrm>
          <a:prstGeom prst="rect">
            <a:avLst/>
          </a:prstGeom>
          <a:noFill/>
        </p:spPr>
      </p:pic>
      <p:pic>
        <p:nvPicPr>
          <p:cNvPr id="10" name="Picture 2" descr="C:\Users\HP\Desktop\LoGo 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152400"/>
            <a:ext cx="571676" cy="4577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ka-GE" sz="2700" b="1" dirty="0" smtClean="0"/>
              <a:t>შეიცვალა და თანამედროვე დანადგარებით აღიჭურვა</a:t>
            </a:r>
            <a:br>
              <a:rPr lang="ka-GE" sz="2700" b="1" dirty="0" smtClean="0"/>
            </a:br>
            <a:r>
              <a:rPr lang="ka-GE" sz="2700" b="1" dirty="0" smtClean="0"/>
              <a:t> დაწესებულების სამრეცხაო ბლოკი</a:t>
            </a:r>
            <a:r>
              <a:rPr lang="ka-GE" b="1" dirty="0" smtClean="0"/>
              <a:t/>
            </a:r>
            <a:br>
              <a:rPr lang="ka-GE" b="1" dirty="0" smtClean="0"/>
            </a:br>
            <a:endParaRPr lang="ru-RU" b="1" dirty="0"/>
          </a:p>
        </p:txBody>
      </p:sp>
      <p:pic>
        <p:nvPicPr>
          <p:cNvPr id="5" name="Content Placeholder 4" descr="IMG_0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564628">
            <a:off x="736552" y="4145226"/>
            <a:ext cx="3657600" cy="2438400"/>
          </a:xfrm>
        </p:spPr>
      </p:pic>
      <p:pic>
        <p:nvPicPr>
          <p:cNvPr id="6" name="Content Placeholder 5" descr="IMG_0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4485727" cy="2819399"/>
          </a:xfrm>
        </p:spPr>
      </p:pic>
      <p:pic>
        <p:nvPicPr>
          <p:cNvPr id="7" name="Picture 2" descr="C:\Users\HP\Desktop\LoGo 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24" y="75632"/>
            <a:ext cx="571676" cy="457768"/>
          </a:xfrm>
          <a:prstGeom prst="rect">
            <a:avLst/>
          </a:prstGeom>
          <a:noFill/>
        </p:spPr>
      </p:pic>
      <p:pic>
        <p:nvPicPr>
          <p:cNvPr id="1026" name="Picture 2" descr="C:\Users\HP\Desktop\sachiro fotoebi\ახალი კორპუსის ინვენტარი\IMG_011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15773400" y="-10134600"/>
            <a:ext cx="3200400" cy="2133600"/>
          </a:xfrm>
          <a:prstGeom prst="rect">
            <a:avLst/>
          </a:prstGeom>
          <a:noFill/>
        </p:spPr>
      </p:pic>
      <p:pic>
        <p:nvPicPr>
          <p:cNvPr id="8" name="Picture 2" descr="C:\Users\HP\Desktop\sachiro fotoebi\ახალი კორპუსის ინვენტარი\IMG_011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15621000" y="-9982200"/>
            <a:ext cx="3200400" cy="21336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96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9370">
            <a:off x="5491776" y="1384914"/>
            <a:ext cx="3366963" cy="23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800" b="1" dirty="0" smtClean="0"/>
              <a:t>გარემონტდა და ახალი ტექნიკით  შეიცვალა სამზარეულო  ბლოკი</a:t>
            </a:r>
            <a:endParaRPr lang="ru-RU" sz="2800" b="1" dirty="0"/>
          </a:p>
        </p:txBody>
      </p:sp>
      <p:pic>
        <p:nvPicPr>
          <p:cNvPr id="2051" name="Picture 3" descr="C:\Users\HP\Desktop\slaidistvis-damatebit\IMG_9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6800" y="-8077200"/>
            <a:ext cx="3104388" cy="2069592"/>
          </a:xfrm>
          <a:prstGeom prst="rect">
            <a:avLst/>
          </a:prstGeom>
          <a:noFill/>
        </p:spPr>
      </p:pic>
      <p:pic>
        <p:nvPicPr>
          <p:cNvPr id="6" name="Picture 3" descr="C:\Users\HP\Desktop\slaidistvis-damatebit\IMG_9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64400" y="-7924800"/>
            <a:ext cx="3104388" cy="2069592"/>
          </a:xfrm>
          <a:prstGeom prst="rect">
            <a:avLst/>
          </a:prstGeom>
          <a:noFill/>
        </p:spPr>
      </p:pic>
      <p:pic>
        <p:nvPicPr>
          <p:cNvPr id="7" name="Picture 3" descr="C:\Users\HP\Desktop\slaidistvis-damatebit\IMG_9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0" y="-7772400"/>
            <a:ext cx="3104388" cy="2069592"/>
          </a:xfrm>
          <a:prstGeom prst="rect">
            <a:avLst/>
          </a:prstGeom>
          <a:noFill/>
        </p:spPr>
      </p:pic>
      <p:pic>
        <p:nvPicPr>
          <p:cNvPr id="9" name="Content Placeholder 8" descr="IMG_96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5029200" cy="3352800"/>
          </a:xfrm>
        </p:spPr>
      </p:pic>
      <p:pic>
        <p:nvPicPr>
          <p:cNvPr id="1026" name="Picture 2" descr="C:\Users\HP\Desktop\slaidistvis-damatebit\IMG_9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539759" y="-9753601"/>
            <a:ext cx="5818656" cy="5198999"/>
          </a:xfrm>
          <a:prstGeom prst="rect">
            <a:avLst/>
          </a:prstGeom>
          <a:noFill/>
        </p:spPr>
      </p:pic>
      <p:pic>
        <p:nvPicPr>
          <p:cNvPr id="2050" name="Picture 2" descr="C:\Users\HP\Desktop\slaidistvis-damatebit\IMG_9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752600"/>
            <a:ext cx="3144360" cy="2809502"/>
          </a:xfrm>
          <a:prstGeom prst="rect">
            <a:avLst/>
          </a:prstGeom>
          <a:noFill/>
        </p:spPr>
      </p:pic>
      <p:pic>
        <p:nvPicPr>
          <p:cNvPr id="11" name="Picture 2" descr="C:\Users\HP\Desktop\LoGo 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324" y="228600"/>
            <a:ext cx="571676" cy="4577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a-GE" sz="3200" b="1" dirty="0" smtClean="0"/>
              <a:t>გ</a:t>
            </a:r>
            <a:r>
              <a:rPr lang="ka-GE" sz="2800" b="1" dirty="0" smtClean="0"/>
              <a:t>არემონტდა ახლი ტექნიკით აღიჭურვა სასაწყობე და სამაცივრე მეურნეობა</a:t>
            </a:r>
            <a:endParaRPr lang="ru-RU" sz="2800" b="1" dirty="0"/>
          </a:p>
        </p:txBody>
      </p:sp>
      <p:pic>
        <p:nvPicPr>
          <p:cNvPr id="6148" name="Picture 4" descr="C:\Users\HP\Desktop\macivrebi,saqvabeebi\IMG_1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048000" cy="2286000"/>
          </a:xfrm>
          <a:prstGeom prst="rect">
            <a:avLst/>
          </a:prstGeom>
          <a:noFill/>
        </p:spPr>
      </p:pic>
      <p:pic>
        <p:nvPicPr>
          <p:cNvPr id="6149" name="Picture 5" descr="C:\Users\HP\Desktop\macivrebi,saqvabeebi\IMG_1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3124200" cy="2343150"/>
          </a:xfrm>
          <a:prstGeom prst="rect">
            <a:avLst/>
          </a:prstGeom>
          <a:noFill/>
        </p:spPr>
      </p:pic>
      <p:pic>
        <p:nvPicPr>
          <p:cNvPr id="6146" name="Picture 2" descr="C:\Users\HP\Desktop\macivrebi,saqvabeebi\IMG_116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743200"/>
            <a:ext cx="4205817" cy="3154363"/>
          </a:xfrm>
          <a:prstGeom prst="rect">
            <a:avLst/>
          </a:prstGeom>
          <a:noFill/>
        </p:spPr>
      </p:pic>
      <p:pic>
        <p:nvPicPr>
          <p:cNvPr id="6150" name="Picture 6" descr="C:\Users\HP\Desktop\macivrebi,saqvabeebi\IMG_1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962400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HP\Desktop\macivrebi,saqvabeebi\IMG_1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371600"/>
            <a:ext cx="2997200" cy="2076450"/>
          </a:xfrm>
          <a:prstGeom prst="rect">
            <a:avLst/>
          </a:prstGeom>
          <a:noFill/>
        </p:spPr>
      </p:pic>
      <p:pic>
        <p:nvPicPr>
          <p:cNvPr id="9" name="Picture 2" descr="C:\Users\HP\Desktop\LoGo 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228600"/>
            <a:ext cx="571676" cy="4577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585</Words>
  <Application>Microsoft Office PowerPoint</Application>
  <PresentationFormat>On-screen Show (4:3)</PresentationFormat>
  <Paragraphs>66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ცვლილებების ბიზნეს გეგმა</vt:lpstr>
      <vt:lpstr>საინვესტიციო  ვალდებულებები (2016წლის 20 იანვრის ნასყიდობის ხელშეკრულებით)</vt:lpstr>
      <vt:lpstr>საინვესტიციო ვალდებულებების ფარგლებში ჩატარებული სამუშაოები</vt:lpstr>
      <vt:lpstr>მთლიანად გამოიცვალა მიწისქვეშა წყალ–გაყვანილობა და საკანალიზაციო სისტემა;  მაგისტრალზე დაერთების ადგილებზე მოეწყო ბიო- საკანალიზაციო სისტემები  და  ანტისეპტიკები;  </vt:lpstr>
      <vt:lpstr>სასამართლო ფსიქიატრიული კორპუსისთვის დამონტაჟდა გათბობისა და ცხელი წყლით მომარაგების სრულიად ახალი სისტემა </vt:lpstr>
      <vt:lpstr>შეიცვალა და თანამედროვე დანადგარებით აღიჭურვა  დაწესებულების სამრეცხაო ბლოკი </vt:lpstr>
      <vt:lpstr>გარემონტდა და ახალი ტექნიკით  შეიცვალა სამზარეულო  ბლოკი</vt:lpstr>
      <vt:lpstr>გარემონტდა ახლი ტექნიკით აღიჭურვა სასაწყობე და სამაცივრე მეურნეობა</vt:lpstr>
      <vt:lpstr>ბენეფიციართა სოციალური რეაბილიტაციისა და დასაქმებისათვის მოეწყო სასათბურე მეურნეობა</vt:lpstr>
      <vt:lpstr>PowerPoint Presentation</vt:lpstr>
      <vt:lpstr>2018 წლის 30 ოქტომბერს გაიხსნა  100 პაციენტზე გათვლილი   2 585 კვ.მ ახალი სამედიცინო კორპუსი   </vt:lpstr>
      <vt:lpstr>PowerPoint Presentation</vt:lpstr>
      <vt:lpstr>400 კვ.მეტრ ფართობზე, მოეწყო სპორტული და დღის აქტივობებისთვის განკუთვნილი ადგილი კალათბურთის, ფრენბურთის მოედნით და ჩოგბურთის სათამაშო მაგიდებით, სასეირნო და დასასვენებელი სივრცით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ცენტრის სფუნქციონირება</vt:lpstr>
      <vt:lpstr>ცენტრის სფუნქციონირება</vt:lpstr>
      <vt:lpstr>ახალი  ვალდებულებები</vt:lpstr>
      <vt:lpstr>  გმადლობთ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მოგესალმებით</dc:title>
  <dc:creator>HP</dc:creator>
  <cp:lastModifiedBy>Tazo</cp:lastModifiedBy>
  <cp:revision>228</cp:revision>
  <cp:lastPrinted>2019-03-31T19:36:18Z</cp:lastPrinted>
  <dcterms:created xsi:type="dcterms:W3CDTF">2006-08-16T00:00:00Z</dcterms:created>
  <dcterms:modified xsi:type="dcterms:W3CDTF">2019-03-31T19:36:59Z</dcterms:modified>
</cp:coreProperties>
</file>